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0" r:id="rId5"/>
    <p:sldId id="740" r:id="rId6"/>
    <p:sldId id="266" r:id="rId7"/>
    <p:sldId id="267" r:id="rId8"/>
    <p:sldId id="268" r:id="rId9"/>
    <p:sldId id="987" r:id="rId10"/>
    <p:sldId id="272" r:id="rId11"/>
    <p:sldId id="294" r:id="rId12"/>
    <p:sldId id="756" r:id="rId1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3" d="100"/>
          <a:sy n="113" d="100"/>
        </p:scale>
        <p:origin x="566" y="91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7676-55A6-4761-8608-57B6108CC803}" type="datetimeFigureOut">
              <a:rPr lang="en-GB" smtClean="0"/>
              <a:t>17/06/2021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FE36F-B076-4CD3-BAFE-3C47D2FE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01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28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4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52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58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630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BB798-73D6-44C7-A966-A5E541E3F24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070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12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11" Type="http://schemas.openxmlformats.org/officeDocument/2006/relationships/image" Target="../media/image10.png"/><Relationship Id="rId5" Type="http://schemas.openxmlformats.org/officeDocument/2006/relationships/image" Target="../media/image20.png"/><Relationship Id="rId15" Type="http://schemas.openxmlformats.org/officeDocument/2006/relationships/image" Target="../media/image24.png"/><Relationship Id="rId10" Type="http://schemas.openxmlformats.org/officeDocument/2006/relationships/image" Target="../media/image9.svg"/><Relationship Id="rId4" Type="http://schemas.openxmlformats.org/officeDocument/2006/relationships/image" Target="../media/image19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svg"/><Relationship Id="rId7" Type="http://schemas.openxmlformats.org/officeDocument/2006/relationships/image" Target="../media/image35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svg"/><Relationship Id="rId4" Type="http://schemas.openxmlformats.org/officeDocument/2006/relationships/image" Target="../media/image32.png"/><Relationship Id="rId9" Type="http://schemas.openxmlformats.org/officeDocument/2006/relationships/image" Target="../media/image3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Relationship Id="rId9" Type="http://schemas.openxmlformats.org/officeDocument/2006/relationships/image" Target="../media/image4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4565" y="123478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The SQE – a reminder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4FEB450-C8C6-4AD6-BA4B-2E320C8EEA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35" t="12708" r="29066" b="46667"/>
          <a:stretch/>
        </p:blipFill>
        <p:spPr>
          <a:xfrm>
            <a:off x="899592" y="1203598"/>
            <a:ext cx="3579019" cy="36349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B63D1-41BA-4171-A1C3-CF95C2107E7A}"/>
              </a:ext>
            </a:extLst>
          </p:cNvPr>
          <p:cNvSpPr txBox="1"/>
          <p:nvPr/>
        </p:nvSpPr>
        <p:spPr>
          <a:xfrm>
            <a:off x="4860032" y="1491630"/>
            <a:ext cx="38884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10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A single, robust examination</a:t>
            </a:r>
          </a:p>
          <a:p>
            <a:pPr marL="342900" indent="-342900" algn="l">
              <a:spcAft>
                <a:spcPts val="10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Consistent high standards</a:t>
            </a:r>
          </a:p>
          <a:p>
            <a:pPr marL="342900" indent="-342900" algn="l">
              <a:spcAft>
                <a:spcPts val="10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We will no longer specify routes to admission</a:t>
            </a:r>
          </a:p>
          <a:p>
            <a:pPr marL="342900" indent="-342900" algn="l">
              <a:spcAft>
                <a:spcPts val="10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sz="1800" dirty="0"/>
              <a:t>Introduction: September 2021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1470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Transition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29EB172-3F31-4A8C-8B09-0EE3C94F8529}"/>
              </a:ext>
            </a:extLst>
          </p:cNvPr>
          <p:cNvGrpSpPr/>
          <p:nvPr/>
        </p:nvGrpSpPr>
        <p:grpSpPr>
          <a:xfrm>
            <a:off x="539552" y="1779662"/>
            <a:ext cx="7819989" cy="1305807"/>
            <a:chOff x="719403" y="4200000"/>
            <a:chExt cx="10426652" cy="174107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403" y="4200000"/>
              <a:ext cx="2016224" cy="1162539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7178109-A3A8-4E9B-91EB-4BDEE349CDD3}"/>
                </a:ext>
              </a:extLst>
            </p:cNvPr>
            <p:cNvSpPr txBox="1"/>
            <p:nvPr/>
          </p:nvSpPr>
          <p:spPr>
            <a:xfrm>
              <a:off x="2735627" y="4340637"/>
              <a:ext cx="8410428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buClr>
                  <a:srgbClr val="9E1B34"/>
                </a:buClr>
              </a:pPr>
              <a:r>
                <a:rPr lang="en-GB" sz="1800" dirty="0">
                  <a:solidFill>
                    <a:prstClr val="black"/>
                  </a:solidFill>
                </a:rPr>
                <a:t>If you have started to train under old system, you have choice to continue, or to switch to SQE. In general, last QLD/CPE programmes start autumn 2021. Then, everyone must take SQE.</a:t>
              </a:r>
            </a:p>
          </p:txBody>
        </p:sp>
      </p:grpSp>
      <p:pic>
        <p:nvPicPr>
          <p:cNvPr id="13" name="Graphic 12" descr="Laptop">
            <a:extLst>
              <a:ext uri="{FF2B5EF4-FFF2-40B4-BE49-F238E27FC236}">
                <a16:creationId xmlns:a16="http://schemas.microsoft.com/office/drawing/2014/main" id="{00288440-BA10-4DBE-9E76-70E1CFB895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9591" y="3067351"/>
            <a:ext cx="908365" cy="10885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2EB0F61-9579-4174-ACD5-66C53A1ADEF1}"/>
              </a:ext>
            </a:extLst>
          </p:cNvPr>
          <p:cNvSpPr txBox="1"/>
          <p:nvPr/>
        </p:nvSpPr>
        <p:spPr>
          <a:xfrm>
            <a:off x="2048542" y="3337842"/>
            <a:ext cx="6307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9E1B34"/>
              </a:buClr>
            </a:pPr>
            <a:r>
              <a:rPr lang="en-GB" sz="1800" dirty="0">
                <a:solidFill>
                  <a:prstClr val="black"/>
                </a:solidFill>
              </a:rPr>
              <a:t>Details are complex - check them out on our website!</a:t>
            </a:r>
          </a:p>
        </p:txBody>
      </p:sp>
    </p:spTree>
    <p:extLst>
      <p:ext uri="{BB962C8B-B14F-4D97-AF65-F5344CB8AC3E}">
        <p14:creationId xmlns:p14="http://schemas.microsoft.com/office/powerpoint/2010/main" val="275896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94" y="149120"/>
            <a:ext cx="4895850" cy="85725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423238" y="2964371"/>
            <a:ext cx="2076842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1634584" y="357709"/>
            <a:ext cx="4620477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3120662" y="2964371"/>
            <a:ext cx="2486909" cy="1546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5869164" y="1839853"/>
            <a:ext cx="0" cy="883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2646376" y="1853404"/>
            <a:ext cx="0" cy="8837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6167877" y="2964371"/>
            <a:ext cx="2161684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6690770" y="1725500"/>
            <a:ext cx="1115897" cy="120381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846384" y="1769457"/>
            <a:ext cx="1115897" cy="1115897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14438" y="1770124"/>
            <a:ext cx="1057427" cy="105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4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894" y="149120"/>
            <a:ext cx="4895850" cy="85725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86F133-78A9-477A-B58C-536191728A18}"/>
              </a:ext>
            </a:extLst>
          </p:cNvPr>
          <p:cNvSpPr txBox="1"/>
          <p:nvPr/>
        </p:nvSpPr>
        <p:spPr>
          <a:xfrm>
            <a:off x="1635733" y="379721"/>
            <a:ext cx="4595411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Functioning Legal Knowledge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AC55BC-9D5D-4AD3-836A-6B33583FAFD0}"/>
              </a:ext>
            </a:extLst>
          </p:cNvPr>
          <p:cNvSpPr txBox="1"/>
          <p:nvPr/>
        </p:nvSpPr>
        <p:spPr>
          <a:xfrm>
            <a:off x="1610213" y="1564643"/>
            <a:ext cx="1233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FLK1</a:t>
            </a:r>
            <a:endParaRPr lang="en-GB" sz="1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35E202-8D36-45B3-9FCA-426E883B51E1}"/>
              </a:ext>
            </a:extLst>
          </p:cNvPr>
          <p:cNvGrpSpPr/>
          <p:nvPr/>
        </p:nvGrpSpPr>
        <p:grpSpPr>
          <a:xfrm>
            <a:off x="611560" y="1131590"/>
            <a:ext cx="8750065" cy="3743463"/>
            <a:chOff x="590400" y="1518311"/>
            <a:chExt cx="11666753" cy="499128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77EF493-95F1-4002-8C49-BD1F81B1618A}"/>
                </a:ext>
              </a:extLst>
            </p:cNvPr>
            <p:cNvSpPr txBox="1"/>
            <p:nvPr/>
          </p:nvSpPr>
          <p:spPr>
            <a:xfrm>
              <a:off x="6936812" y="3139084"/>
              <a:ext cx="5320341" cy="25598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57175" indent="-257175" algn="l">
                <a:lnSpc>
                  <a:spcPct val="107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Property Law and Practice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Wills and Admin of Estates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Solicitors Accounts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Land Law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Trust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Criminal Law and Practice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59CADE4-C019-4362-AD91-42C830B6349F}"/>
                </a:ext>
              </a:extLst>
            </p:cNvPr>
            <p:cNvSpPr txBox="1"/>
            <p:nvPr/>
          </p:nvSpPr>
          <p:spPr>
            <a:xfrm>
              <a:off x="590400" y="3174152"/>
              <a:ext cx="6346412" cy="3335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57175" indent="-257175" algn="l">
                <a:lnSpc>
                  <a:spcPct val="107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Business Law and Practice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Contract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Tort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System of England and </a:t>
              </a:r>
              <a:b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Wales</a:t>
              </a:r>
            </a:p>
            <a:p>
              <a:pPr marL="257175" indent="-257175" algn="l">
                <a:lnSpc>
                  <a:spcPct val="105000"/>
                </a:lnSpc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Public Law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Legal Services</a:t>
              </a:r>
            </a:p>
          </p:txBody>
        </p:sp>
        <p:pic>
          <p:nvPicPr>
            <p:cNvPr id="30" name="Graphic 29" descr="Laptop">
              <a:extLst>
                <a:ext uri="{FF2B5EF4-FFF2-40B4-BE49-F238E27FC236}">
                  <a16:creationId xmlns:a16="http://schemas.microsoft.com/office/drawing/2014/main" id="{E8278353-E665-4A7A-8C10-F0D87C925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083179" y="1518311"/>
              <a:ext cx="1746028" cy="1746027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FF6C4CF-2E1E-44B5-8799-AFE2095D60BD}"/>
              </a:ext>
            </a:extLst>
          </p:cNvPr>
          <p:cNvSpPr txBox="1"/>
          <p:nvPr/>
        </p:nvSpPr>
        <p:spPr>
          <a:xfrm>
            <a:off x="6333505" y="1587114"/>
            <a:ext cx="1046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FLK2</a:t>
            </a:r>
            <a:endParaRPr lang="en-GB" sz="1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B1B8DB-CA82-41A7-AEF0-2CCF16DE7C02}"/>
              </a:ext>
            </a:extLst>
          </p:cNvPr>
          <p:cNvCxnSpPr>
            <a:cxnSpLocks/>
          </p:cNvCxnSpPr>
          <p:nvPr/>
        </p:nvCxnSpPr>
        <p:spPr bwMode="auto">
          <a:xfrm>
            <a:off x="4412455" y="141652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Graphic 11" descr="Laptop">
            <a:extLst>
              <a:ext uri="{FF2B5EF4-FFF2-40B4-BE49-F238E27FC236}">
                <a16:creationId xmlns:a16="http://schemas.microsoft.com/office/drawing/2014/main" id="{BF86C15C-70E6-4F64-A480-F2544AE09D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0213" y="1117020"/>
            <a:ext cx="1309521" cy="130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4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44" y="373259"/>
            <a:ext cx="4895850" cy="85725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1259632" y="373259"/>
            <a:ext cx="5818904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b="1" dirty="0">
                <a:solidFill>
                  <a:srgbClr val="B1003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legal skills assessments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2361820" y="2868344"/>
            <a:ext cx="6369538" cy="1546577"/>
            <a:chOff x="3149093" y="3861035"/>
            <a:chExt cx="8492717" cy="20621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743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865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5000"/>
                </a:lnSpc>
                <a:spcAft>
                  <a:spcPts val="600"/>
                </a:spcAft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22544" y="2924909"/>
            <a:ext cx="1732175" cy="964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8524" y="1741126"/>
            <a:ext cx="843248" cy="843248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12035" y="1953076"/>
            <a:ext cx="714638" cy="714638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1452" y="1842358"/>
            <a:ext cx="752467" cy="752467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7232152" y="1647237"/>
            <a:ext cx="1115897" cy="120381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6621962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4486199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209982" y="2190145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936584" y="1810219"/>
            <a:ext cx="939425" cy="939425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945352" y="2141432"/>
            <a:ext cx="2062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68528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506-E06E-4F7C-82FF-FC04FAF3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4561"/>
            <a:ext cx="4895850" cy="857250"/>
          </a:xfrm>
        </p:spPr>
        <p:txBody>
          <a:bodyPr/>
          <a:lstStyle/>
          <a:p>
            <a:r>
              <a:rPr lang="en-GB" sz="3000" dirty="0"/>
              <a:t>SQE2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EF8549-0893-461B-8B62-8F58A6790539}"/>
              </a:ext>
            </a:extLst>
          </p:cNvPr>
          <p:cNvSpPr txBox="1"/>
          <p:nvPr/>
        </p:nvSpPr>
        <p:spPr>
          <a:xfrm>
            <a:off x="1048265" y="354684"/>
            <a:ext cx="6016203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Practical legal skills assessments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F38A5EE-A1AD-4DC9-A99F-732D115D6631}"/>
              </a:ext>
            </a:extLst>
          </p:cNvPr>
          <p:cNvGrpSpPr/>
          <p:nvPr/>
        </p:nvGrpSpPr>
        <p:grpSpPr>
          <a:xfrm>
            <a:off x="-51838" y="2231353"/>
            <a:ext cx="8484632" cy="2481450"/>
            <a:chOff x="659010" y="2739751"/>
            <a:chExt cx="9255565" cy="330859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5F558EF-8F2D-42EA-B913-D1780D24C462}"/>
                </a:ext>
              </a:extLst>
            </p:cNvPr>
            <p:cNvSpPr txBox="1"/>
            <p:nvPr/>
          </p:nvSpPr>
          <p:spPr>
            <a:xfrm>
              <a:off x="5980054" y="2739752"/>
              <a:ext cx="3934521" cy="33085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GB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Across </a:t>
              </a:r>
              <a:r>
                <a:rPr lang="en-GB" sz="1800" b="1" dirty="0">
                  <a:solidFill>
                    <a:srgbClr val="B1003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five</a:t>
              </a:r>
              <a:r>
                <a:rPr lang="en-GB" sz="1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contexts</a:t>
              </a:r>
              <a:endPara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257175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Criminal Litigation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Property Practice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Wills and Intestacy, Probate </a:t>
              </a:r>
              <a:b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Administration and Practice</a:t>
              </a:r>
            </a:p>
            <a:p>
              <a:pPr marL="257175" indent="-257175" algn="l">
                <a:lnSpc>
                  <a:spcPct val="105000"/>
                </a:lnSpc>
                <a:spcAft>
                  <a:spcPts val="60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Business organisation rules and procedures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AA7A1B-988A-4CDD-BAEE-53AEA94DD0D1}"/>
                </a:ext>
              </a:extLst>
            </p:cNvPr>
            <p:cNvSpPr txBox="1"/>
            <p:nvPr/>
          </p:nvSpPr>
          <p:spPr>
            <a:xfrm>
              <a:off x="659010" y="2739751"/>
              <a:ext cx="4642206" cy="33085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600"/>
                </a:spcAft>
              </a:pPr>
              <a:r>
                <a:rPr lang="en-GB" sz="1800" b="1" dirty="0">
                  <a:latin typeface="Arial" panose="020B0604020202020204" pitchFamily="34" charset="0"/>
                  <a:ea typeface="Calibri" panose="020F0502020204030204" pitchFamily="34" charset="0"/>
                </a:rPr>
                <a:t>           </a:t>
              </a:r>
              <a:r>
                <a:rPr lang="en-GB" sz="1800" b="1" dirty="0">
                  <a:solidFill>
                    <a:srgbClr val="B10035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Six</a:t>
              </a:r>
              <a:r>
                <a:rPr lang="en-GB" sz="1800" b="1" dirty="0">
                  <a:latin typeface="Arial" panose="020B0604020202020204" pitchFamily="34" charset="0"/>
                  <a:ea typeface="Calibri" panose="020F0502020204030204" pitchFamily="34" charset="0"/>
                </a:rPr>
                <a:t> skills assessed</a:t>
              </a:r>
              <a:endParaRPr lang="en-GB" sz="1800" dirty="0"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Client interviewing and attendance note</a:t>
              </a: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Advocacy</a:t>
              </a: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Case and matter analysis </a:t>
              </a: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Legal research </a:t>
              </a: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Legal writing</a:t>
              </a:r>
            </a:p>
            <a:p>
              <a:pPr marL="942975" lvl="2" indent="-257175" algn="l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Legal drafting</a:t>
              </a:r>
            </a:p>
          </p:txBody>
        </p:sp>
      </p:grpSp>
      <p:pic>
        <p:nvPicPr>
          <p:cNvPr id="6" name="Graphic 5" descr="Spinning Plates">
            <a:extLst>
              <a:ext uri="{FF2B5EF4-FFF2-40B4-BE49-F238E27FC236}">
                <a16:creationId xmlns:a16="http://schemas.microsoft.com/office/drawing/2014/main" id="{C793A13B-F195-4C83-93FA-FCF894A88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44379" y="1330439"/>
            <a:ext cx="778829" cy="778829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D1F98D1A-469B-4E61-905D-30DF2C1E9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41964" y="1410768"/>
            <a:ext cx="685800" cy="6858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2D3A5-3636-4194-A036-95B8597091BF}"/>
              </a:ext>
            </a:extLst>
          </p:cNvPr>
          <p:cNvCxnSpPr>
            <a:cxnSpLocks/>
          </p:cNvCxnSpPr>
          <p:nvPr/>
        </p:nvCxnSpPr>
        <p:spPr bwMode="auto">
          <a:xfrm>
            <a:off x="4056367" y="1465661"/>
            <a:ext cx="0" cy="6436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3154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186F9-33E1-44B2-9ED4-E04EB6A6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7200800" cy="1052513"/>
          </a:xfrm>
        </p:spPr>
        <p:txBody>
          <a:bodyPr/>
          <a:lstStyle/>
          <a:p>
            <a:r>
              <a:rPr lang="en-GB" sz="2900" dirty="0"/>
              <a:t>The training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7E988-A0F6-455D-A9E8-FFCECCB39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252269"/>
            <a:ext cx="7416824" cy="3645198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/>
              <a:t>Variety and choice in solicitor training:</a:t>
            </a:r>
          </a:p>
          <a:p>
            <a:pPr lvl="1"/>
            <a:r>
              <a:rPr lang="en-GB" sz="1600" dirty="0"/>
              <a:t>Traditional delivery, online courses, integration between classroom and work-based learning</a:t>
            </a:r>
          </a:p>
          <a:p>
            <a:pPr lvl="1"/>
            <a:r>
              <a:rPr lang="en-GB" sz="1600" dirty="0"/>
              <a:t>Short focused courses or additional learning</a:t>
            </a:r>
          </a:p>
          <a:p>
            <a:pPr lvl="1"/>
            <a:r>
              <a:rPr lang="en-GB" sz="1600" dirty="0"/>
              <a:t>Trainee, apprenticeship, paralegal models</a:t>
            </a:r>
          </a:p>
          <a:p>
            <a:pPr lvl="1"/>
            <a:endParaRPr lang="en-GB" sz="1600" dirty="0"/>
          </a:p>
          <a:p>
            <a:pPr marL="0" indent="0">
              <a:buNone/>
            </a:pPr>
            <a:r>
              <a:rPr lang="en-GB" sz="1600" dirty="0"/>
              <a:t>Closer collaboration between traditional universities and providers of professional legal education and/or law firms</a:t>
            </a:r>
          </a:p>
          <a:p>
            <a:endParaRPr lang="en-GB" sz="1600" dirty="0"/>
          </a:p>
          <a:p>
            <a:pPr marL="0" indent="0">
              <a:buNone/>
            </a:pPr>
            <a:r>
              <a:rPr lang="en-GB" sz="1600" dirty="0"/>
              <a:t>New entrants to the market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Price competition</a:t>
            </a:r>
          </a:p>
        </p:txBody>
      </p:sp>
      <p:pic>
        <p:nvPicPr>
          <p:cNvPr id="6" name="Graphic 5" descr="Sprouting Seed">
            <a:extLst>
              <a:ext uri="{FF2B5EF4-FFF2-40B4-BE49-F238E27FC236}">
                <a16:creationId xmlns:a16="http://schemas.microsoft.com/office/drawing/2014/main" id="{B0BFF11C-F49F-40C7-811A-2FF0792BE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9775" y="3544193"/>
            <a:ext cx="662372" cy="662372"/>
          </a:xfrm>
          <a:prstGeom prst="rect">
            <a:avLst/>
          </a:prstGeom>
        </p:spPr>
      </p:pic>
      <p:pic>
        <p:nvPicPr>
          <p:cNvPr id="8" name="Graphic 7" descr="Classroom">
            <a:extLst>
              <a:ext uri="{FF2B5EF4-FFF2-40B4-BE49-F238E27FC236}">
                <a16:creationId xmlns:a16="http://schemas.microsoft.com/office/drawing/2014/main" id="{4D1B32BF-AEB2-43C1-95F0-1333ADDAF7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368" y="1250454"/>
            <a:ext cx="626368" cy="626368"/>
          </a:xfrm>
          <a:prstGeom prst="rect">
            <a:avLst/>
          </a:prstGeom>
        </p:spPr>
      </p:pic>
      <p:pic>
        <p:nvPicPr>
          <p:cNvPr id="9" name="Graphic 8" descr="Handshake">
            <a:extLst>
              <a:ext uri="{FF2B5EF4-FFF2-40B4-BE49-F238E27FC236}">
                <a16:creationId xmlns:a16="http://schemas.microsoft.com/office/drawing/2014/main" id="{DB321BCF-3C75-43CA-B9AA-9BE3F4A91D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8906" y="2871907"/>
            <a:ext cx="626368" cy="626368"/>
          </a:xfrm>
          <a:prstGeom prst="rect">
            <a:avLst/>
          </a:prstGeom>
        </p:spPr>
      </p:pic>
      <p:pic>
        <p:nvPicPr>
          <p:cNvPr id="11" name="Graphic 10" descr="Coins">
            <a:extLst>
              <a:ext uri="{FF2B5EF4-FFF2-40B4-BE49-F238E27FC236}">
                <a16:creationId xmlns:a16="http://schemas.microsoft.com/office/drawing/2014/main" id="{A4489513-07BD-424C-B886-5D60330020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8906" y="4307704"/>
            <a:ext cx="496294" cy="49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0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84075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Qualifying work experience (QWE)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347614"/>
            <a:ext cx="986972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QWE is: </a:t>
            </a:r>
          </a:p>
          <a:p>
            <a:pPr lvl="1"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experience of providing legal services which helps a candidate </a:t>
            </a:r>
          </a:p>
          <a:p>
            <a:pPr lvl="1"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evelop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some or all of the skills and knowledge set out in the </a:t>
            </a:r>
          </a:p>
          <a:p>
            <a:pPr lvl="1"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Statement of Solicitor Competence</a:t>
            </a:r>
          </a:p>
          <a:p>
            <a:pPr lvl="1" algn="l">
              <a:buClr>
                <a:srgbClr val="9E1B34"/>
              </a:buClr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It can be gained:</a:t>
            </a:r>
          </a:p>
          <a:p>
            <a:pPr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dirty="0">
                <a:solidFill>
                  <a:srgbClr val="B5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in up to four different organisations, in England and Wales, or overseas</a:t>
            </a:r>
          </a:p>
          <a:p>
            <a:pPr marL="285750" indent="-285750" algn="l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QWE must:</a:t>
            </a:r>
          </a:p>
          <a:p>
            <a:pPr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dirty="0">
                <a:solidFill>
                  <a:srgbClr val="B5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Last for at least two years (full time or equivalent)</a:t>
            </a:r>
          </a:p>
          <a:p>
            <a:pPr algn="l">
              <a:buClr>
                <a:srgbClr val="9E1B34"/>
              </a:buClr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800" dirty="0">
                <a:solidFill>
                  <a:srgbClr val="B5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Be confirmed by a COLP/solicitor – they are not ‘signing off’ on competence</a:t>
            </a:r>
          </a:p>
          <a:p>
            <a:pPr algn="l">
              <a:buClr>
                <a:srgbClr val="9E1B34"/>
              </a:buClr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Candidates can now register any completed QWE</a:t>
            </a:r>
            <a:endParaRPr lang="en-GB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9E1B34"/>
              </a:buClr>
            </a:pPr>
            <a:endParaRPr lang="en-GB" sz="1800" dirty="0"/>
          </a:p>
          <a:p>
            <a:pPr marL="342884" indent="-342884"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pic>
        <p:nvPicPr>
          <p:cNvPr id="5" name="Graphic 4" descr="Handshake">
            <a:extLst>
              <a:ext uri="{FF2B5EF4-FFF2-40B4-BE49-F238E27FC236}">
                <a16:creationId xmlns:a16="http://schemas.microsoft.com/office/drawing/2014/main" id="{D88CBA96-86E2-4E3E-A318-36137F95C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8304" y="987573"/>
            <a:ext cx="1493035" cy="149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8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0" y="195263"/>
            <a:ext cx="7395963" cy="857250"/>
          </a:xfrm>
        </p:spPr>
        <p:txBody>
          <a:bodyPr/>
          <a:lstStyle/>
          <a:p>
            <a:r>
              <a:rPr lang="en-GB" dirty="0"/>
              <a:t>Further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4455168" y="2233672"/>
            <a:ext cx="2565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Wider qualification info: </a:t>
            </a:r>
            <a:r>
              <a:rPr lang="en-GB" sz="2100" dirty="0">
                <a:solidFill>
                  <a:srgbClr val="B10035"/>
                </a:solidFill>
              </a:rPr>
              <a:t>sra.org.uk/</a:t>
            </a:r>
            <a:r>
              <a:rPr lang="en-GB" sz="2100" dirty="0" err="1">
                <a:solidFill>
                  <a:srgbClr val="B10035"/>
                </a:solidFill>
              </a:rPr>
              <a:t>sqe</a:t>
            </a:r>
            <a:r>
              <a:rPr lang="en-GB" sz="2100" dirty="0">
                <a:solidFill>
                  <a:srgbClr val="B10035"/>
                </a:solidFill>
              </a:rPr>
              <a:t> </a:t>
            </a:r>
          </a:p>
        </p:txBody>
      </p:sp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4798" y="1110797"/>
            <a:ext cx="1264237" cy="1264237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1458" y="1203156"/>
            <a:ext cx="1052412" cy="10524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156577" y="2224267"/>
            <a:ext cx="2819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SQE assessment: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sqe.sra.org.uk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6D15EF-0C31-4675-8169-CD69F4FB5D36}"/>
              </a:ext>
            </a:extLst>
          </p:cNvPr>
          <p:cNvSpPr txBox="1"/>
          <p:nvPr/>
        </p:nvSpPr>
        <p:spPr>
          <a:xfrm>
            <a:off x="1547664" y="414409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SQE webinars: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youtube.com/</a:t>
            </a:r>
            <a:r>
              <a:rPr lang="en-GB" sz="2100" dirty="0" err="1">
                <a:solidFill>
                  <a:srgbClr val="B10035"/>
                </a:solidFill>
              </a:rPr>
              <a:t>SRAsolicitors</a:t>
            </a:r>
            <a:endParaRPr lang="en-GB" sz="2100" dirty="0">
              <a:solidFill>
                <a:srgbClr val="B10035"/>
              </a:solidFill>
            </a:endParaRPr>
          </a:p>
        </p:txBody>
      </p:sp>
      <p:pic>
        <p:nvPicPr>
          <p:cNvPr id="1028" name="Picture 4" descr="YouTube Icon / Gray | Iphone icon, App icon, Ios app icon">
            <a:extLst>
              <a:ext uri="{FF2B5EF4-FFF2-40B4-BE49-F238E27FC236}">
                <a16:creationId xmlns:a16="http://schemas.microsoft.com/office/drawing/2014/main" id="{E684E320-4DE0-45AB-A94F-A5E202498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" b="12085"/>
          <a:stretch/>
        </p:blipFill>
        <p:spPr bwMode="auto">
          <a:xfrm>
            <a:off x="2843808" y="3115397"/>
            <a:ext cx="1071563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phic 6" descr="Paper with solid fill">
            <a:extLst>
              <a:ext uri="{FF2B5EF4-FFF2-40B4-BE49-F238E27FC236}">
                <a16:creationId xmlns:a16="http://schemas.microsoft.com/office/drawing/2014/main" id="{23289560-66B6-44A6-9CC4-BD5035707A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76256" y="3041968"/>
            <a:ext cx="1038946" cy="103894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4106A56-6A79-41E4-8734-4315319B468E}"/>
              </a:ext>
            </a:extLst>
          </p:cNvPr>
          <p:cNvSpPr txBox="1"/>
          <p:nvPr/>
        </p:nvSpPr>
        <p:spPr>
          <a:xfrm>
            <a:off x="5580112" y="4134685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Subscribe to SQE Update</a:t>
            </a:r>
          </a:p>
          <a:p>
            <a:pPr algn="ctr"/>
            <a:r>
              <a:rPr lang="en-GB" sz="2100" dirty="0"/>
              <a:t>n</a:t>
            </a:r>
            <a:r>
              <a:rPr lang="en-GB" sz="2100"/>
              <a:t>ewsletter</a:t>
            </a:r>
            <a:r>
              <a:rPr lang="en-GB" sz="2100" dirty="0"/>
              <a:t>: #SQEready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0" ma:contentTypeDescription="Create a new document." ma:contentTypeScope="" ma:versionID="a0843d8ad56a95901fa3be731b77ad7d">
  <xsd:schema xmlns:xsd="http://www.w3.org/2001/XMLSchema" xmlns:xs="http://www.w3.org/2001/XMLSchema" xmlns:p="http://schemas.microsoft.com/office/2006/metadata/properties" xmlns:ns3="034f807c-094b-4332-935f-00b24bf8c526" targetNamespace="http://schemas.microsoft.com/office/2006/metadata/properties" ma:root="true" ma:fieldsID="ce25cd4bc1706ac33c065fa60c0a36f7" ns3:_="">
    <xsd:import namespace="034f807c-094b-4332-935f-00b24bf8c5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F80CFE-25DE-4A3F-9F05-7A98434D82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AEA418-CC61-4AF4-BED9-4652F4077C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EBC543-89EA-4688-B4B8-18BD6C82BA3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34f807c-094b-4332-935f-00b24bf8c5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2386</TotalTime>
  <Words>473</Words>
  <Application>Microsoft Office PowerPoint</Application>
  <PresentationFormat>On-screen Show (16:9)</PresentationFormat>
  <Paragraphs>102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Default Design</vt:lpstr>
      <vt:lpstr>The SQE – a reminder</vt:lpstr>
      <vt:lpstr>Transition</vt:lpstr>
      <vt:lpstr>SQE1 </vt:lpstr>
      <vt:lpstr>SQE1 </vt:lpstr>
      <vt:lpstr>SQE2 </vt:lpstr>
      <vt:lpstr>SQE2</vt:lpstr>
      <vt:lpstr>The training market</vt:lpstr>
      <vt:lpstr>Qualifying work experience (QWE)</vt:lpstr>
      <vt:lpstr>Further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- how qualifying as a solicitor is changing</dc:title>
  <dc:creator>Solicitors Regulaiton Authority (SRA)</dc:creator>
  <cp:lastModifiedBy>Matthew Maidment</cp:lastModifiedBy>
  <cp:revision>41</cp:revision>
  <dcterms:created xsi:type="dcterms:W3CDTF">2020-01-20T08:44:34Z</dcterms:created>
  <dcterms:modified xsi:type="dcterms:W3CDTF">2021-06-17T12:33:01Z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  <property fmtid="{D5CDD505-2E9C-101B-9397-08002B2CF9AE}" pid="3" name="_MarkAsFinal">
    <vt:bool>true</vt:bool>
  </property>
</Properties>
</file>