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60" r:id="rId3"/>
    <p:sldId id="262" r:id="rId4"/>
    <p:sldId id="276" r:id="rId5"/>
    <p:sldId id="274" r:id="rId6"/>
    <p:sldId id="271" r:id="rId7"/>
    <p:sldId id="280" r:id="rId8"/>
    <p:sldId id="264" r:id="rId9"/>
    <p:sldId id="275" r:id="rId10"/>
    <p:sldId id="273" r:id="rId11"/>
    <p:sldId id="281" r:id="rId12"/>
    <p:sldId id="592" r:id="rId1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C18254-E3BD-4664-90B6-AFF53072FCC4}" v="23" dt="2024-10-09T13:47:54.487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>
      <p:cViewPr varScale="1">
        <p:scale>
          <a:sx n="102" d="100"/>
          <a:sy n="102" d="100"/>
        </p:scale>
        <p:origin x="926" y="7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B4412-3A9E-4303-A8DC-D35553AE973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9A9BE-7146-43F0-8F23-CD6B9F6C3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37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2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16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0666BB-C4D4-493D-AB2D-0B1939343EE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2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7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976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5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99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049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6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C9A9BE-7146-43F0-8F23-CD6B9F6C34D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6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aml-guidanc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ra.org.uk/a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a.org.uk/aml-annual-report-2022-23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1131590"/>
            <a:ext cx="6981776" cy="1152128"/>
          </a:xfrm>
        </p:spPr>
        <p:txBody>
          <a:bodyPr/>
          <a:lstStyle/>
          <a:p>
            <a:r>
              <a:rPr lang="en-GB" b="1" dirty="0">
                <a:ea typeface="ＭＳ Ｐゴシック" pitchFamily="34" charset="-128"/>
              </a:rPr>
              <a:t>Anti-money laundering (AML): latest updates and guidance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2197" y="2441956"/>
            <a:ext cx="6339605" cy="99389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rgbClr val="262626"/>
                </a:solidFill>
                <a:ea typeface="ＭＳ Ｐゴシック" pitchFamily="34" charset="-128"/>
              </a:rPr>
              <a:t>Mandeep Sandhu, Head of AML Proactive Supervision, SRA</a:t>
            </a:r>
          </a:p>
          <a:p>
            <a:pPr eaLnBrk="1" hangingPunct="1"/>
            <a:endParaRPr lang="en-GB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7B2C-F755-872B-0876-9B8C750C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59" y="195486"/>
            <a:ext cx="6985471" cy="857250"/>
          </a:xfrm>
        </p:spPr>
        <p:txBody>
          <a:bodyPr/>
          <a:lstStyle/>
          <a:p>
            <a:r>
              <a:rPr lang="en-GB" dirty="0"/>
              <a:t>Trends in suspicious activity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6D759-0464-A022-E0C4-BBF1DC7BB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68" y="1203598"/>
            <a:ext cx="8713663" cy="3528391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ubmitted 23 SARs to the NCA </a:t>
            </a:r>
            <a:r>
              <a:rPr lang="en-GB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involving money laundering, relating to funds amounting to over £75 million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Conveyancing still the highest risk </a:t>
            </a:r>
            <a:r>
              <a:rPr lang="en-GB" sz="2400" dirty="0"/>
              <a:t>–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73% involved conveyancing. The majority related to residential properties, with a small number of commercial properties</a:t>
            </a:r>
          </a:p>
          <a:p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Lack of sufficient due diligence and source of funds was a key contributor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40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7B2C-F755-872B-0876-9B8C750C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54" y="195486"/>
            <a:ext cx="6985471" cy="857250"/>
          </a:xfrm>
        </p:spPr>
        <p:txBody>
          <a:bodyPr/>
          <a:lstStyle/>
          <a:p>
            <a:r>
              <a:rPr lang="en-GB" dirty="0"/>
              <a:t>Trends in suspicious activity reporting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6D759-0464-A022-E0C4-BBF1DC7BB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68" y="1203598"/>
            <a:ext cx="8713663" cy="3528391"/>
          </a:xfrm>
        </p:spPr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 instances information obtained but not properly scrutinised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Other trends (not exhaustive):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vendor fraud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client account used no underlying legal transaction</a:t>
            </a:r>
          </a:p>
          <a:p>
            <a:pPr lvl="1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</a:rPr>
              <a:t>f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unds from high-risk jurisdictions and involvement of third parties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82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DD998-4358-E626-A30B-6395C21A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	and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6FD2D-D297-A322-3059-023D8F9F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Visit our website: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sra.org.uk/aml-guidance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sra.org.uk/aml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4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To cover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8353300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Overview of AML supervision in the last year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What firms are getting right and issues we’re still seeing</a:t>
            </a: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Trends in suspicious activity reports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 the last year…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275607"/>
            <a:ext cx="8642350" cy="3501182"/>
          </a:xfrm>
        </p:spPr>
        <p:txBody>
          <a:bodyPr/>
          <a:lstStyle/>
          <a:p>
            <a:r>
              <a:rPr lang="en-US" sz="2200" dirty="0">
                <a:ea typeface="ＭＳ Ｐゴシック" pitchFamily="34" charset="-128"/>
              </a:rPr>
              <a:t>Three functions – proactive supervision, policy and investigations</a:t>
            </a:r>
          </a:p>
          <a:p>
            <a:pPr algn="just"/>
            <a:r>
              <a:rPr lang="en-US" sz="2200" dirty="0">
                <a:ea typeface="ＭＳ Ｐゴシック" pitchFamily="34" charset="-128"/>
              </a:rPr>
              <a:t>Doubled AML proactive work:</a:t>
            </a:r>
          </a:p>
          <a:p>
            <a:pPr lvl="1" algn="just"/>
            <a:r>
              <a:rPr lang="en-US" sz="2000" dirty="0">
                <a:ea typeface="ＭＳ Ｐゴシック" pitchFamily="34" charset="-128"/>
              </a:rPr>
              <a:t>545 AML inspections/reviews compared to 273 last year</a:t>
            </a:r>
          </a:p>
          <a:p>
            <a:pPr lvl="1" algn="just"/>
            <a:r>
              <a:rPr lang="en-US" sz="2000" dirty="0">
                <a:ea typeface="ＭＳ Ｐゴシック" pitchFamily="34" charset="-128"/>
              </a:rPr>
              <a:t>increasing again this year</a:t>
            </a:r>
          </a:p>
          <a:p>
            <a:r>
              <a:rPr lang="en-US" sz="2200" dirty="0">
                <a:ea typeface="ＭＳ Ｐゴシック" pitchFamily="34" charset="-128"/>
              </a:rPr>
              <a:t>227 reports to us of AML breaches </a:t>
            </a:r>
          </a:p>
          <a:p>
            <a:r>
              <a:rPr lang="en-US" sz="2200" dirty="0">
                <a:ea typeface="ＭＳ Ｐゴシック" pitchFamily="34" charset="-128"/>
              </a:rPr>
              <a:t>Started proactive sanctions inspections </a:t>
            </a:r>
          </a:p>
          <a:p>
            <a:r>
              <a:rPr lang="en-US" sz="2200" dirty="0">
                <a:ea typeface="ＭＳ Ｐゴシック" pitchFamily="34" charset="-128"/>
              </a:rPr>
              <a:t>Thematic review – training  </a:t>
            </a:r>
          </a:p>
          <a:p>
            <a:r>
              <a:rPr lang="en-US" sz="2200" dirty="0">
                <a:ea typeface="ＭＳ Ｐゴシック" pitchFamily="34" charset="-128"/>
              </a:rPr>
              <a:t>Review of the results from independent audits</a:t>
            </a: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E2150-3C87-7AF3-3A81-D106C3A77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sanctions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23C14-E756-AE1D-45B9-DA3426510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b="1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sz="2000" dirty="0"/>
          </a:p>
          <a:p>
            <a:r>
              <a:rPr lang="en-GB" sz="2000" dirty="0"/>
              <a:t>Next round of sanctions inspections</a:t>
            </a:r>
          </a:p>
          <a:p>
            <a:r>
              <a:rPr lang="en-GB" sz="2000" dirty="0"/>
              <a:t>Look out for our webinar </a:t>
            </a:r>
          </a:p>
          <a:p>
            <a:r>
              <a:rPr lang="en-GB" sz="2000" dirty="0"/>
              <a:t>Sanctions risk assessment</a:t>
            </a:r>
          </a:p>
          <a:p>
            <a:endParaRPr lang="en-GB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A703F7-FFB3-F565-CAA0-040B3F99F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279058"/>
              </p:ext>
            </p:extLst>
          </p:nvPr>
        </p:nvGraphicFramePr>
        <p:xfrm>
          <a:off x="683568" y="1563638"/>
          <a:ext cx="8064897" cy="15992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8554">
                  <a:extLst>
                    <a:ext uri="{9D8B030D-6E8A-4147-A177-3AD203B41FA5}">
                      <a16:colId xmlns:a16="http://schemas.microsoft.com/office/drawing/2014/main" val="1778621279"/>
                    </a:ext>
                  </a:extLst>
                </a:gridCol>
                <a:gridCol w="1765614">
                  <a:extLst>
                    <a:ext uri="{9D8B030D-6E8A-4147-A177-3AD203B41FA5}">
                      <a16:colId xmlns:a16="http://schemas.microsoft.com/office/drawing/2014/main" val="945767000"/>
                    </a:ext>
                  </a:extLst>
                </a:gridCol>
                <a:gridCol w="2553263">
                  <a:extLst>
                    <a:ext uri="{9D8B030D-6E8A-4147-A177-3AD203B41FA5}">
                      <a16:colId xmlns:a16="http://schemas.microsoft.com/office/drawing/2014/main" val="357530942"/>
                    </a:ext>
                  </a:extLst>
                </a:gridCol>
                <a:gridCol w="2237466">
                  <a:extLst>
                    <a:ext uri="{9D8B030D-6E8A-4147-A177-3AD203B41FA5}">
                      <a16:colId xmlns:a16="http://schemas.microsoft.com/office/drawing/2014/main" val="3060443763"/>
                    </a:ext>
                  </a:extLst>
                </a:gridCol>
              </a:tblGrid>
              <a:tr h="1324947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b="1" dirty="0">
                          <a:effectLst/>
                        </a:rPr>
                        <a:t>Letter of guidance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b="1" dirty="0">
                          <a:effectLst/>
                        </a:rPr>
                        <a:t>Sanctions inspections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b="1" dirty="0">
                          <a:effectLst/>
                        </a:rPr>
                        <a:t>Sanctions controls checks – AML inspection 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b="1" dirty="0">
                          <a:effectLst/>
                        </a:rPr>
                        <a:t>Sanctions controls checks – Forensic Investigation  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300569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</a:rPr>
                        <a:t>1,087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>
                          <a:effectLst/>
                        </a:rPr>
                        <a:t>55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</a:rPr>
                        <a:t>237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</a:rPr>
                        <a:t>106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0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17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8E0F-A154-92B2-E784-267D9C8E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dirty="0"/>
              <a:t>Levels of compliance - AML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1CF1BFD-644B-71C8-5A0D-455714886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180" y="3795886"/>
            <a:ext cx="82089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latinLnBrk="0">
              <a:spcBef>
                <a:spcPct val="20000"/>
              </a:spcBef>
              <a:buClr>
                <a:srgbClr val="9E1B34"/>
              </a:buClr>
              <a:buSzTx/>
              <a:buFontTx/>
              <a:buChar char="•"/>
              <a:tabLst/>
            </a:pPr>
            <a:r>
              <a:rPr lang="en-US" altLang="en-US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254 inspections</a:t>
            </a:r>
          </a:p>
          <a:p>
            <a:pPr marL="342900" marR="0" lvl="0" indent="-342900" algn="l" defTabSz="914400" latinLnBrk="0">
              <a:spcBef>
                <a:spcPct val="20000"/>
              </a:spcBef>
              <a:buClr>
                <a:srgbClr val="9E1B34"/>
              </a:buClr>
              <a:buSzTx/>
              <a:buFontTx/>
              <a:buChar char="•"/>
              <a:tabLst/>
            </a:pPr>
            <a:r>
              <a:rPr lang="en-US" altLang="en-US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258 desk-based reviews </a:t>
            </a:r>
          </a:p>
          <a:p>
            <a:pPr marL="342900" marR="0" lvl="0" indent="-342900" algn="l" defTabSz="914400" latinLnBrk="0">
              <a:spcBef>
                <a:spcPct val="20000"/>
              </a:spcBef>
              <a:buClr>
                <a:srgbClr val="9E1B34"/>
              </a:buClr>
              <a:buSzTx/>
              <a:buChar char="•"/>
              <a:tabLst/>
            </a:pPr>
            <a:r>
              <a:rPr lang="en-US" altLang="en-US" sz="2000" dirty="0">
                <a:solidFill>
                  <a:srgbClr val="262626"/>
                </a:solidFill>
                <a:latin typeface="+mn-lt"/>
                <a:ea typeface="ＭＳ Ｐゴシック" charset="0"/>
              </a:rPr>
              <a:t>We helped 394 firms be compliant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25866C-C19E-E11C-B8EE-33132E5BB8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9599142"/>
              </p:ext>
            </p:extLst>
          </p:nvPr>
        </p:nvGraphicFramePr>
        <p:xfrm>
          <a:off x="683568" y="1203598"/>
          <a:ext cx="7776864" cy="2254342"/>
        </p:xfrm>
        <a:graphic>
          <a:graphicData uri="http://schemas.openxmlformats.org/drawingml/2006/table">
            <a:tbl>
              <a:tblPr firstRow="1" firstCol="1" bandRow="1"/>
              <a:tblGrid>
                <a:gridCol w="2114215">
                  <a:extLst>
                    <a:ext uri="{9D8B030D-6E8A-4147-A177-3AD203B41FA5}">
                      <a16:colId xmlns:a16="http://schemas.microsoft.com/office/drawing/2014/main" val="2583961262"/>
                    </a:ext>
                  </a:extLst>
                </a:gridCol>
                <a:gridCol w="1630201">
                  <a:extLst>
                    <a:ext uri="{9D8B030D-6E8A-4147-A177-3AD203B41FA5}">
                      <a16:colId xmlns:a16="http://schemas.microsoft.com/office/drawing/2014/main" val="2467757386"/>
                    </a:ext>
                  </a:extLst>
                </a:gridCol>
                <a:gridCol w="2161089">
                  <a:extLst>
                    <a:ext uri="{9D8B030D-6E8A-4147-A177-3AD203B41FA5}">
                      <a16:colId xmlns:a16="http://schemas.microsoft.com/office/drawing/2014/main" val="2249769285"/>
                    </a:ext>
                  </a:extLst>
                </a:gridCol>
                <a:gridCol w="1871359">
                  <a:extLst>
                    <a:ext uri="{9D8B030D-6E8A-4147-A177-3AD203B41FA5}">
                      <a16:colId xmlns:a16="http://schemas.microsoft.com/office/drawing/2014/main" val="416881034"/>
                    </a:ext>
                  </a:extLst>
                </a:gridCol>
              </a:tblGrid>
              <a:tr h="77707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 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Compliant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Partially compliant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Not compliant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666899"/>
                  </a:ext>
                </a:extLst>
              </a:tr>
              <a:tr h="77707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Desk-based reviews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29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160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69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1280414"/>
                  </a:ext>
                </a:extLst>
              </a:tr>
              <a:tr h="26275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Inspections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81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124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i="0" u="none" strike="noStrike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49</a:t>
                      </a:r>
                      <a:endParaRPr lang="en-GB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456633"/>
                  </a:ext>
                </a:extLst>
              </a:tr>
              <a:tr h="42998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Total</a:t>
                      </a:r>
                      <a:endParaRPr lang="en-GB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110</a:t>
                      </a:r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284</a:t>
                      </a:r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</a:rPr>
                        <a:t>118</a:t>
                      </a:r>
                      <a:endParaRPr lang="en-GB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84" marR="66884" marT="92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533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30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A32702-0D8E-48B8-EE91-7EB227CD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Improvements seen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A05BB9-A5F5-4F03-A67F-8A566529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Client and matter risk assessments </a:t>
            </a:r>
            <a:r>
              <a:rPr lang="en-GB" dirty="0"/>
              <a:t>–</a:t>
            </a:r>
            <a:r>
              <a:rPr lang="en-GB" dirty="0">
                <a:ea typeface="ＭＳ Ｐゴシック" pitchFamily="34" charset="-128"/>
              </a:rPr>
              <a:t> 51% ineffective last year compared to 12% this year</a:t>
            </a:r>
          </a:p>
          <a:p>
            <a:r>
              <a:rPr lang="en-GB" dirty="0">
                <a:ea typeface="ＭＳ Ｐゴシック" pitchFamily="34" charset="-128"/>
              </a:rPr>
              <a:t>Adequacy of identification and verification checks increased from 88% to 96%</a:t>
            </a:r>
          </a:p>
          <a:p>
            <a:r>
              <a:rPr lang="en-GB" dirty="0">
                <a:solidFill>
                  <a:srgbClr val="212529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Improvements seen but still some way to go: </a:t>
            </a:r>
            <a:endParaRPr lang="en-GB" dirty="0">
              <a:solidFill>
                <a:srgbClr val="21252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lvl="1"/>
            <a:r>
              <a:rPr lang="en-GB" dirty="0">
                <a:ea typeface="ＭＳ Ｐゴシック" pitchFamily="34" charset="-128"/>
              </a:rPr>
              <a:t>firm-wide risk assessments increased from 53% to 60%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AML policies increased from 35% to 51%</a:t>
            </a:r>
          </a:p>
        </p:txBody>
      </p:sp>
    </p:spTree>
    <p:extLst>
      <p:ext uri="{BB962C8B-B14F-4D97-AF65-F5344CB8AC3E}">
        <p14:creationId xmlns:p14="http://schemas.microsoft.com/office/powerpoint/2010/main" val="87997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5CC0-19EE-AB57-BE7D-47E58D18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6" cy="857250"/>
          </a:xfrm>
        </p:spPr>
        <p:txBody>
          <a:bodyPr/>
          <a:lstStyle/>
          <a:p>
            <a:r>
              <a:rPr lang="en-GB" dirty="0"/>
              <a:t>Firm-wide risk assessments (FWRA)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B22BF-BD63-844B-ACCA-59171635A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Reason why a firm would to be rated ‘not compliant’:</a:t>
            </a:r>
          </a:p>
          <a:p>
            <a:pPr lvl="1"/>
            <a:r>
              <a:rPr lang="en-GB" dirty="0"/>
              <a:t>template that is not tailored</a:t>
            </a:r>
          </a:p>
          <a:p>
            <a:pPr lvl="1"/>
            <a:r>
              <a:rPr lang="en-GB" dirty="0"/>
              <a:t>one or more of the mandatory risks missing</a:t>
            </a:r>
          </a:p>
          <a:p>
            <a:r>
              <a:rPr lang="en-GB" dirty="0"/>
              <a:t>Important control – feed into client and matter risk</a:t>
            </a:r>
          </a:p>
          <a:p>
            <a:r>
              <a:rPr lang="en-GB" dirty="0"/>
              <a:t>Updated our template and guidance</a:t>
            </a:r>
          </a:p>
          <a:p>
            <a:r>
              <a:rPr lang="en-GB"/>
              <a:t>12 </a:t>
            </a:r>
            <a:r>
              <a:rPr lang="en-GB" dirty="0"/>
              <a:t>firms did not have a FWRA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16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9F0C-4A39-2896-1453-E866030E6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97744"/>
            <a:ext cx="6913464" cy="857250"/>
          </a:xfrm>
        </p:spPr>
        <p:txBody>
          <a:bodyPr/>
          <a:lstStyle/>
          <a:p>
            <a:r>
              <a:rPr lang="en-GB" dirty="0"/>
              <a:t>Policies, controls and procedures – Common issues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9D641-4901-4DB5-F510-FCE5279F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131590"/>
            <a:ext cx="8642351" cy="381642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Out of date or not covering mandatory requirements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Tip: Look at our annual report  for common missing areas: </a:t>
            </a:r>
          </a:p>
          <a:p>
            <a:pPr marL="0" indent="0">
              <a:buNone/>
            </a:pPr>
            <a:r>
              <a:rPr lang="en-GB" sz="2200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 tooltip="https://www.sra.org.uk/aml-annual-report-2022-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sra.org.uk/aml-annual-report-2022-23</a:t>
            </a:r>
            <a:endParaRPr lang="en-GB" sz="2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1D528-E6E4-751C-4833-852276BC6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64392"/>
              </p:ext>
            </p:extLst>
          </p:nvPr>
        </p:nvGraphicFramePr>
        <p:xfrm>
          <a:off x="467544" y="1674336"/>
          <a:ext cx="7920880" cy="17948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46810">
                  <a:extLst>
                    <a:ext uri="{9D8B030D-6E8A-4147-A177-3AD203B41FA5}">
                      <a16:colId xmlns:a16="http://schemas.microsoft.com/office/drawing/2014/main" val="4259971571"/>
                    </a:ext>
                  </a:extLst>
                </a:gridCol>
                <a:gridCol w="2084442">
                  <a:extLst>
                    <a:ext uri="{9D8B030D-6E8A-4147-A177-3AD203B41FA5}">
                      <a16:colId xmlns:a16="http://schemas.microsoft.com/office/drawing/2014/main" val="977982719"/>
                    </a:ext>
                  </a:extLst>
                </a:gridCol>
                <a:gridCol w="1389628">
                  <a:extLst>
                    <a:ext uri="{9D8B030D-6E8A-4147-A177-3AD203B41FA5}">
                      <a16:colId xmlns:a16="http://schemas.microsoft.com/office/drawing/2014/main" val="34238692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Area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>
                          <a:effectLst/>
                        </a:rPr>
                        <a:t>Desk-based reviews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Inspections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065404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5MLD - Assessment and mitigation of the risks associated with new products and business practices 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54%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60%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097723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 dirty="0">
                          <a:effectLst/>
                        </a:rPr>
                        <a:t>5MLD - Reporting discrepancies to Companies House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48%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32%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1520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Reliance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37%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30%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4092879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Simplified due diligence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>
                          <a:effectLst/>
                        </a:rPr>
                        <a:t>37%</a:t>
                      </a:r>
                      <a:endParaRPr lang="en-GB" sz="14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400" kern="100" dirty="0">
                          <a:effectLst/>
                        </a:rPr>
                        <a:t>22%</a:t>
                      </a:r>
                      <a:endParaRPr lang="en-GB" sz="14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530579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2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E10A-0CC4-3883-C035-86CFA155B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 of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CEBCB-1B65-BFB2-4FB5-4922F1D98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00" y="1275606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Next thematic review: </a:t>
            </a:r>
          </a:p>
          <a:p>
            <a:r>
              <a:rPr lang="en-GB" sz="2200" dirty="0">
                <a:effectLst/>
                <a:ea typeface="Times New Roman" panose="02020603050405020304" pitchFamily="18" charset="0"/>
              </a:rPr>
              <a:t>25% of files we reviewed did not contain information or evidence of source of funds </a:t>
            </a:r>
          </a:p>
          <a:p>
            <a:r>
              <a:rPr lang="en-GB" sz="2200" dirty="0">
                <a:ea typeface="Times New Roman" panose="02020603050405020304" pitchFamily="18" charset="0"/>
              </a:rPr>
              <a:t>S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everal firms were able to provide an explanation of the enquiries they made </a:t>
            </a:r>
            <a:r>
              <a:rPr lang="en-GB" sz="2800" dirty="0"/>
              <a:t>–</a:t>
            </a:r>
            <a:r>
              <a:rPr lang="en-GB" sz="2200" dirty="0">
                <a:effectLst/>
                <a:ea typeface="Times New Roman" panose="02020603050405020304" pitchFamily="18" charset="0"/>
              </a:rPr>
              <a:t> but no audit trail </a:t>
            </a:r>
          </a:p>
          <a:p>
            <a:r>
              <a:rPr lang="en-GB" sz="2200" dirty="0">
                <a:effectLst/>
                <a:ea typeface="Times New Roman" panose="02020603050405020304" pitchFamily="18" charset="0"/>
              </a:rPr>
              <a:t>In several cases, the transactions involved high risk work such as property purchases and cash transactions</a:t>
            </a:r>
          </a:p>
          <a:p>
            <a:r>
              <a:rPr lang="en-GB" sz="2200" dirty="0">
                <a:effectLst/>
                <a:ea typeface="Times New Roman" panose="02020603050405020304" pitchFamily="18" charset="0"/>
              </a:rPr>
              <a:t>Both of which have been highlighted as high risk for money laundering in our sectoral risk assessment</a:t>
            </a:r>
          </a:p>
        </p:txBody>
      </p:sp>
    </p:spTree>
    <p:extLst>
      <p:ext uri="{BB962C8B-B14F-4D97-AF65-F5344CB8AC3E}">
        <p14:creationId xmlns:p14="http://schemas.microsoft.com/office/powerpoint/2010/main" val="33658537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FFA2C7F-83D0-40C6-A5BB-13E7A21FB118}" vid="{18DC078C-FCAF-4458-A6E5-E8AA0338CC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2389</TotalTime>
  <Words>571</Words>
  <Application>Microsoft Office PowerPoint</Application>
  <PresentationFormat>On-screen Show (16:9)</PresentationFormat>
  <Paragraphs>130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Default Design</vt:lpstr>
      <vt:lpstr>Anti-money laundering (AML): latest updates and guidance </vt:lpstr>
      <vt:lpstr>To cover</vt:lpstr>
      <vt:lpstr>In the last year…</vt:lpstr>
      <vt:lpstr>Financial sanctions</vt:lpstr>
      <vt:lpstr>Levels of compliance - AML</vt:lpstr>
      <vt:lpstr>Improvements seen</vt:lpstr>
      <vt:lpstr>Firm-wide risk assessments (FWRA)</vt:lpstr>
      <vt:lpstr>Policies, controls and procedures – Common issues </vt:lpstr>
      <vt:lpstr>Source of funds</vt:lpstr>
      <vt:lpstr>Trends in suspicious activity reporting </vt:lpstr>
      <vt:lpstr>Trends in suspicious activity reporting </vt:lpstr>
      <vt:lpstr>Guidance and resources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 latest updates and guidance</dc:title>
  <dc:creator>Solicitors Regulation Authority (SRA)</dc:creator>
  <cp:lastModifiedBy>Matthew Maidment</cp:lastModifiedBy>
  <cp:revision>29</cp:revision>
  <dcterms:created xsi:type="dcterms:W3CDTF">2023-09-21T08:27:10Z</dcterms:created>
  <dcterms:modified xsi:type="dcterms:W3CDTF">2024-11-25T08:25:13Z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1c2973-884d-45f9-a762-fe43cfb2c09b_Enabled">
    <vt:lpwstr>true</vt:lpwstr>
  </property>
  <property fmtid="{D5CDD505-2E9C-101B-9397-08002B2CF9AE}" pid="3" name="MSIP_Label_511c2973-884d-45f9-a762-fe43cfb2c09b_SetDate">
    <vt:lpwstr>2024-10-23T08:35:29Z</vt:lpwstr>
  </property>
  <property fmtid="{D5CDD505-2E9C-101B-9397-08002B2CF9AE}" pid="4" name="MSIP_Label_511c2973-884d-45f9-a762-fe43cfb2c09b_Method">
    <vt:lpwstr>Privileged</vt:lpwstr>
  </property>
  <property fmtid="{D5CDD505-2E9C-101B-9397-08002B2CF9AE}" pid="5" name="MSIP_Label_511c2973-884d-45f9-a762-fe43cfb2c09b_Name">
    <vt:lpwstr>Unclassified</vt:lpwstr>
  </property>
  <property fmtid="{D5CDD505-2E9C-101B-9397-08002B2CF9AE}" pid="6" name="MSIP_Label_511c2973-884d-45f9-a762-fe43cfb2c09b_SiteId">
    <vt:lpwstr>adecc3d0-610d-4060-a865-615f7f48c411</vt:lpwstr>
  </property>
  <property fmtid="{D5CDD505-2E9C-101B-9397-08002B2CF9AE}" pid="7" name="MSIP_Label_511c2973-884d-45f9-a762-fe43cfb2c09b_ActionId">
    <vt:lpwstr>37027bbd-2733-422b-909e-068cb4bf2093</vt:lpwstr>
  </property>
  <property fmtid="{D5CDD505-2E9C-101B-9397-08002B2CF9AE}" pid="8" name="MSIP_Label_511c2973-884d-45f9-a762-fe43cfb2c09b_ContentBits">
    <vt:lpwstr>0</vt:lpwstr>
  </property>
</Properties>
</file>